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2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1" name="Shape 3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2" name="Shape 3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/>
          <p:nvPr/>
        </p:nvSpPr>
        <p:spPr>
          <a:xfrm rot="10800000" flipH="1">
            <a:off y="3093234" x="0"/>
            <a:ext cy="712499" cx="84582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300757" x="685800"/>
            <a:ext cy="16841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1pPr>
            <a:lvl2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2pPr>
            <a:lvl3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3pPr>
            <a:lvl4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4pPr>
            <a:lvl5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5pPr>
            <a:lvl6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6pPr>
            <a:lvl7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7pPr>
            <a:lvl8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8pPr>
            <a:lvl9pPr>
              <a:spcBef>
                <a:spcPts val="0"/>
              </a:spcBef>
              <a:buClr>
                <a:schemeClr val="dk2"/>
              </a:buClr>
              <a:buSzPct val="100000"/>
              <a:defRPr sz="7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y="3093357" x="685800"/>
            <a:ext cy="712499" cx="77724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buClr>
                <a:schemeClr val="lt2"/>
              </a:buClr>
              <a:buNone/>
              <a:defRPr b="1">
                <a:solidFill>
                  <a:schemeClr val="lt2"/>
                </a:solidFill>
              </a:defRPr>
            </a:lvl1pPr>
            <a:lvl2pPr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2pPr>
            <a:lvl3pPr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3pPr>
            <a:lvl4pPr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4pPr>
            <a:lvl5pPr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5pPr>
            <a:lvl6pPr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6pPr>
            <a:lvl7pPr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7pPr>
            <a:lvl8pPr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8pPr>
            <a:lvl9pPr>
              <a:spcBef>
                <a:spcPts val="0"/>
              </a:spcBef>
              <a:buClr>
                <a:schemeClr val="lt2"/>
              </a:buClr>
              <a:buSzPct val="100000"/>
              <a:buNone/>
              <a:defRPr b="1" sz="30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1" name="Shape 1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" name="Shape 12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" name="Shape 13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5" name="Shape 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" name="Shape 16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460499" x="457200"/>
            <a:ext cy="3465299" cx="40302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y="1461908" x="4656667"/>
            <a:ext cy="3465299" cx="40302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0" name="Shape 2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1" name="Shape 21"/>
          <p:cNvSpPr/>
          <p:nvPr/>
        </p:nvSpPr>
        <p:spPr>
          <a:xfrm>
            <a:off y="205977" x="0"/>
            <a:ext cy="1165500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" name="Shape 22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3" name="Shape 2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4" name="Shape 24"/>
          <p:cNvSpPr/>
          <p:nvPr/>
        </p:nvSpPr>
        <p:spPr>
          <a:xfrm>
            <a:off y="4406309" x="0"/>
            <a:ext cy="519599" cx="8686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2400">
                <a:solidFill>
                  <a:schemeClr val="lt1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3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b="1"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defRPr sz="3000">
                <a:solidFill>
                  <a:schemeClr val="dk2"/>
                </a:solidFill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defRPr sz="24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youtube.com/v/b0xK4QgWzl4" Type="http://schemas.openxmlformats.org/officeDocument/2006/relationships/hyperlink" TargetMode="External" Id="rId4"/><Relationship Target="../media/image01.jpg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9900"/>
        </a:solidFill>
      </p:bgPr>
    </p:bg>
    <p:spTree>
      <p:nvGrpSpPr>
        <p:cNvPr id="27" name="Shape 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8" name="Shape 28"/>
          <p:cNvSpPr txBox="1"/>
          <p:nvPr>
            <p:ph type="ctrTitle"/>
          </p:nvPr>
        </p:nvSpPr>
        <p:spPr>
          <a:xfrm>
            <a:off y="11261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TAREA INTEGRADA</a:t>
            </a:r>
          </a:p>
        </p:txBody>
      </p:sp>
      <p:sp>
        <p:nvSpPr>
          <p:cNvPr id="29" name="Shape 29"/>
          <p:cNvSpPr txBox="1"/>
          <p:nvPr>
            <p:ph idx="1" type="subTitle"/>
          </p:nvPr>
        </p:nvSpPr>
        <p:spPr>
          <a:xfrm>
            <a:off y="25352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MANOS UNIDAS </a:t>
            </a:r>
          </a:p>
        </p:txBody>
      </p:sp>
      <p:pic>
        <p:nvPicPr>
          <p:cNvPr id="30" name="Shape 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32800" x="6358600"/>
            <a:ext cy="2402450" cx="240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FFFF"/>
        </a:solidFill>
      </p:bgPr>
    </p:bg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                 MANOS UNIDAS</a:t>
            </a:r>
          </a:p>
        </p:txBody>
      </p:sp>
      <p:sp>
        <p:nvSpPr>
          <p:cNvPr id="36" name="Shape 36"/>
          <p:cNvSpPr txBox="1"/>
          <p:nvPr/>
        </p:nvSpPr>
        <p:spPr>
          <a:xfrm>
            <a:off y="1428750" x="839400"/>
            <a:ext cy="1839600" cx="76508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3600" lang="es"/>
              <a:t>Es una asociación que ayuda a los más desfavorecidos para que puedan comer</a:t>
            </a:r>
            <a:r>
              <a:rPr lang="es"/>
              <a:t>.</a:t>
            </a:r>
          </a:p>
        </p:txBody>
      </p:sp>
      <p:pic>
        <p:nvPicPr>
          <p:cNvPr id="37" name="Shape 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722050" x="4175975"/>
            <a:ext cy="2306425" cx="398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0000"/>
        </a:solidFill>
      </p:bgPr>
    </p:bg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Manos unidas</a:t>
            </a:r>
          </a:p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/>
              <a:t>Ayudan con empleados o con personas voluntarias. Ayudan a los de Asia ,África,  Oceanía,América Latina y luchan contra el hambre y la pobreza desde las aulas y el cine.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4" name="Shape 44">
            <a:hlinkClick r:id="rId4"/>
          </p:cNvPr>
          <p:cNvSpPr/>
          <p:nvPr/>
        </p:nvSpPr>
        <p:spPr>
          <a:xfrm>
            <a:off y="3480025" x="3228750"/>
            <a:ext cy="1445775" cx="1927700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00"/>
        </a:solidFill>
      </p:bgPr>
    </p:bg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indent="0" marL="0">
              <a:spcBef>
                <a:spcPts val="0"/>
              </a:spcBef>
              <a:buNone/>
            </a:pPr>
            <a:r>
              <a:rPr lang="es"/>
              <a:t>¿Dónde se encuentran?</a:t>
            </a:r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/>
              <a:t>Están en la plaza Virgen de los Reyes (Sevilla)</a:t>
            </a:r>
          </a:p>
          <a:p>
            <a:pPr rtl="0">
              <a:spcBef>
                <a:spcPts val="0"/>
              </a:spcBef>
              <a:buNone/>
            </a:pPr>
            <a:r>
              <a:rPr lang="es"/>
              <a:t>Calle Don Remondo</a:t>
            </a:r>
          </a:p>
          <a:p>
            <a:pPr>
              <a:spcBef>
                <a:spcPts val="0"/>
              </a:spcBef>
              <a:buNone/>
            </a:pPr>
            <a:r>
              <a:rPr lang="es"/>
              <a:t>TLF: 954227568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FF00"/>
        </a:solidFill>
      </p:bgPr>
    </p:bg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*Nuestro proyecto.</a:t>
            </a:r>
          </a:p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Vamos a hacer una fiesta benéfica en el patio del instituto IES Chaves Nogales el día de la fiesta de fin de curso. Los altavoces para poner la música se lo pediremos a la profesora de música.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00FF"/>
        </a:solidFill>
      </p:bgPr>
    </p:bg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y="205977" x="457200"/>
            <a:ext cy="1141499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*ORGANIZACIÓN</a:t>
            </a: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1460499" x="457200"/>
            <a:ext cy="34652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/>
              <a:t>La entrada valdría 3 euros. Las cervezas costarán 1 euro y los refrescos valdrán 0,50 cent. Y los bocadillos tendrán un coste de 1,50 euros. El dinero obtenido tras la fiesta será donado a la ONG (MANOS UNIDAS). Cada alumno del centro  tendrá que dar 1,50 para cubrir los gastos para comprar la comida.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3.xml><?xml version="1.0" encoding="utf-8"?>
<a:theme xmlns:a="http://schemas.openxmlformats.org/drawingml/2006/main" xmlns:r="http://schemas.openxmlformats.org/officeDocument/2006/relationships" name="modern">
  <a:themeElements>
    <a:clrScheme name="Custom 348">
      <a:dk1>
        <a:srgbClr val="000000"/>
      </a:dk1>
      <a:lt1>
        <a:srgbClr val="FFFFFF"/>
      </a:lt1>
      <a:dk2>
        <a:srgbClr val="191919"/>
      </a:dk2>
      <a:lt2>
        <a:srgbClr val="CCCCCC"/>
      </a:lt2>
      <a:accent1>
        <a:srgbClr val="7E5554"/>
      </a:accent1>
      <a:accent2>
        <a:srgbClr val="910A10"/>
      </a:accent2>
      <a:accent3>
        <a:srgbClr val="84294D"/>
      </a:accent3>
      <a:accent4>
        <a:srgbClr val="DA823B"/>
      </a:accent4>
      <a:accent5>
        <a:srgbClr val="625D3C"/>
      </a:accent5>
      <a:accent6>
        <a:srgbClr val="00384A"/>
      </a:accent6>
      <a:hlink>
        <a:srgbClr val="227A78"/>
      </a:hlink>
      <a:folHlink>
        <a:srgbClr val="394749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